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78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0938-090F-4E73-B987-07AA68B0E03C}" type="datetimeFigureOut">
              <a:rPr lang="it-IT" smtClean="0"/>
              <a:t>25/10/2016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BFC-8548-450F-A249-2613909E0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0938-090F-4E73-B987-07AA68B0E03C}" type="datetimeFigureOut">
              <a:rPr lang="it-IT" smtClean="0"/>
              <a:t>25/10/2016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BFC-8548-450F-A249-2613909E0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0938-090F-4E73-B987-07AA68B0E03C}" type="datetimeFigureOut">
              <a:rPr lang="it-IT" smtClean="0"/>
              <a:t>25/10/2016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BFC-8548-450F-A249-2613909E0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0938-090F-4E73-B987-07AA68B0E03C}" type="datetimeFigureOut">
              <a:rPr lang="it-IT" smtClean="0"/>
              <a:t>25/10/2016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BFC-8548-450F-A249-2613909E0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0938-090F-4E73-B987-07AA68B0E03C}" type="datetimeFigureOut">
              <a:rPr lang="it-IT" smtClean="0"/>
              <a:t>25/10/2016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BFC-8548-450F-A249-2613909E0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0938-090F-4E73-B987-07AA68B0E03C}" type="datetimeFigureOut">
              <a:rPr lang="it-IT" smtClean="0"/>
              <a:t>25/10/2016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BFC-8548-450F-A249-2613909E0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0938-090F-4E73-B987-07AA68B0E03C}" type="datetimeFigureOut">
              <a:rPr lang="it-IT" smtClean="0"/>
              <a:t>25/10/2016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BFC-8548-450F-A249-2613909E0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0938-090F-4E73-B987-07AA68B0E03C}" type="datetimeFigureOut">
              <a:rPr lang="it-IT" smtClean="0"/>
              <a:t>25/10/2016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BFC-8548-450F-A249-2613909E0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0938-090F-4E73-B987-07AA68B0E03C}" type="datetimeFigureOut">
              <a:rPr lang="it-IT" smtClean="0"/>
              <a:t>25/10/2016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BFC-8548-450F-A249-2613909E0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0938-090F-4E73-B987-07AA68B0E03C}" type="datetimeFigureOut">
              <a:rPr lang="it-IT" smtClean="0"/>
              <a:t>25/10/2016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BFC-8548-450F-A249-2613909E0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0938-090F-4E73-B987-07AA68B0E03C}" type="datetimeFigureOut">
              <a:rPr lang="it-IT" smtClean="0"/>
              <a:t>25/10/2016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BFC-8548-450F-A249-2613909E0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40938-090F-4E73-B987-07AA68B0E03C}" type="datetimeFigureOut">
              <a:rPr lang="it-IT" smtClean="0"/>
              <a:t>25/10/2016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FBFC-8548-450F-A249-2613909E02C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-3915816" y="755576"/>
            <a:ext cx="2880000" cy="36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2564904" y="323528"/>
            <a:ext cx="1944216" cy="2664296"/>
            <a:chOff x="2924944" y="539552"/>
            <a:chExt cx="1944216" cy="2664296"/>
          </a:xfrm>
        </p:grpSpPr>
        <p:pic>
          <p:nvPicPr>
            <p:cNvPr id="11270" name="Picture 6" descr="Risultati immagini per rubinetto che gocciol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40968" y="611560"/>
              <a:ext cx="1404871" cy="1944216"/>
            </a:xfrm>
            <a:prstGeom prst="rect">
              <a:avLst/>
            </a:prstGeom>
            <a:noFill/>
          </p:spPr>
        </p:pic>
        <p:sp>
          <p:nvSpPr>
            <p:cNvPr id="10" name="CasellaDiTesto 9"/>
            <p:cNvSpPr txBox="1"/>
            <p:nvPr/>
          </p:nvSpPr>
          <p:spPr>
            <a:xfrm>
              <a:off x="2996952" y="2627784"/>
              <a:ext cx="172819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Controllare perdite dallo scarico</a:t>
              </a:r>
              <a:endParaRPr lang="it-IT" sz="1200" dirty="0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2924944" y="539552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725144" y="323528"/>
            <a:ext cx="1944216" cy="2664296"/>
            <a:chOff x="4725144" y="323528"/>
            <a:chExt cx="1944216" cy="2664296"/>
          </a:xfrm>
        </p:grpSpPr>
        <p:pic>
          <p:nvPicPr>
            <p:cNvPr id="11272" name="Picture 8" descr="Risultati immagini per rubinetto che gocciol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3176" y="323528"/>
              <a:ext cx="1232609" cy="2088232"/>
            </a:xfrm>
            <a:prstGeom prst="rect">
              <a:avLst/>
            </a:prstGeom>
            <a:noFill/>
          </p:spPr>
        </p:pic>
        <p:sp>
          <p:nvSpPr>
            <p:cNvPr id="14" name="Rettangolo 13"/>
            <p:cNvSpPr/>
            <p:nvPr/>
          </p:nvSpPr>
          <p:spPr>
            <a:xfrm>
              <a:off x="4725144" y="323528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4797152" y="2411760"/>
              <a:ext cx="172819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Fai la doccia e non il bagno</a:t>
              </a:r>
              <a:endParaRPr lang="it-IT" sz="1200" dirty="0"/>
            </a:p>
          </p:txBody>
        </p:sp>
      </p:grpSp>
      <p:sp>
        <p:nvSpPr>
          <p:cNvPr id="22" name="Rettangolo 21"/>
          <p:cNvSpPr/>
          <p:nvPr/>
        </p:nvSpPr>
        <p:spPr>
          <a:xfrm>
            <a:off x="4653136" y="6156176"/>
            <a:ext cx="1944216" cy="266429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6" name="Gruppo 25"/>
          <p:cNvGrpSpPr/>
          <p:nvPr/>
        </p:nvGrpSpPr>
        <p:grpSpPr>
          <a:xfrm>
            <a:off x="404664" y="3203848"/>
            <a:ext cx="1944216" cy="2664296"/>
            <a:chOff x="404664" y="3203848"/>
            <a:chExt cx="1944216" cy="2664296"/>
          </a:xfrm>
        </p:grpSpPr>
        <p:sp>
          <p:nvSpPr>
            <p:cNvPr id="16" name="Rettangolo 15"/>
            <p:cNvSpPr/>
            <p:nvPr/>
          </p:nvSpPr>
          <p:spPr>
            <a:xfrm>
              <a:off x="404664" y="3203848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274" name="Picture 10" descr="Risultati immagini per rubinetto che gocciol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80" y="3347864"/>
              <a:ext cx="1152128" cy="1772426"/>
            </a:xfrm>
            <a:prstGeom prst="rect">
              <a:avLst/>
            </a:prstGeom>
            <a:noFill/>
          </p:spPr>
        </p:pic>
        <p:pic>
          <p:nvPicPr>
            <p:cNvPr id="11276" name="Picture 12" descr="Risultati immagini per clessidra disegno bambini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4784" y="3347864"/>
              <a:ext cx="768190" cy="576064"/>
            </a:xfrm>
            <a:prstGeom prst="rect">
              <a:avLst/>
            </a:prstGeom>
            <a:noFill/>
          </p:spPr>
        </p:pic>
        <p:sp>
          <p:nvSpPr>
            <p:cNvPr id="25" name="CasellaDiTesto 24"/>
            <p:cNvSpPr txBox="1"/>
            <p:nvPr/>
          </p:nvSpPr>
          <p:spPr>
            <a:xfrm>
              <a:off x="476672" y="5148064"/>
              <a:ext cx="18002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Usa la doccia solo per il tempo strettamente necessario</a:t>
              </a:r>
              <a:endParaRPr lang="it-IT" sz="1200" dirty="0"/>
            </a:p>
          </p:txBody>
        </p:sp>
      </p:grpSp>
      <p:sp>
        <p:nvSpPr>
          <p:cNvPr id="11278" name="AutoShape 14" descr="Risultati immagini per rubinetto che gocciola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30" name="Gruppo 29"/>
          <p:cNvGrpSpPr/>
          <p:nvPr/>
        </p:nvGrpSpPr>
        <p:grpSpPr>
          <a:xfrm>
            <a:off x="2564904" y="3203848"/>
            <a:ext cx="1944216" cy="2664296"/>
            <a:chOff x="2564904" y="3203848"/>
            <a:chExt cx="1944216" cy="2664296"/>
          </a:xfrm>
        </p:grpSpPr>
        <p:sp>
          <p:nvSpPr>
            <p:cNvPr id="18" name="Rettangolo 17"/>
            <p:cNvSpPr/>
            <p:nvPr/>
          </p:nvSpPr>
          <p:spPr>
            <a:xfrm>
              <a:off x="2564904" y="3203848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280" name="Picture 16" descr="Risultati immagini per rubinetto che gocciol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08920" y="3275856"/>
              <a:ext cx="1661532" cy="1296144"/>
            </a:xfrm>
            <a:prstGeom prst="rect">
              <a:avLst/>
            </a:prstGeom>
            <a:noFill/>
          </p:spPr>
        </p:pic>
        <p:sp>
          <p:nvSpPr>
            <p:cNvPr id="29" name="CasellaDiTesto 28"/>
            <p:cNvSpPr txBox="1"/>
            <p:nvPr/>
          </p:nvSpPr>
          <p:spPr>
            <a:xfrm>
              <a:off x="2636912" y="5076056"/>
              <a:ext cx="18002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Applica i </a:t>
              </a:r>
              <a:r>
                <a:rPr lang="it-IT" sz="1200" dirty="0" err="1" smtClean="0"/>
                <a:t>frangigetto</a:t>
              </a:r>
              <a:r>
                <a:rPr lang="it-IT" sz="1200" dirty="0" smtClean="0"/>
                <a:t> ai rubinetti</a:t>
              </a:r>
              <a:endParaRPr lang="it-IT" sz="1200" dirty="0"/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4653136" y="3203848"/>
            <a:ext cx="1944216" cy="2664296"/>
            <a:chOff x="4653136" y="3203848"/>
            <a:chExt cx="1944216" cy="2664296"/>
          </a:xfrm>
        </p:grpSpPr>
        <p:sp>
          <p:nvSpPr>
            <p:cNvPr id="19" name="Rettangolo 18"/>
            <p:cNvSpPr/>
            <p:nvPr/>
          </p:nvSpPr>
          <p:spPr>
            <a:xfrm>
              <a:off x="4653136" y="3203848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282" name="Picture 18" descr="Risultati immagini per rubinetto che gocciol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97152" y="3275856"/>
              <a:ext cx="1584176" cy="16592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6" name="CasellaDiTesto 35"/>
            <p:cNvSpPr txBox="1"/>
            <p:nvPr/>
          </p:nvSpPr>
          <p:spPr>
            <a:xfrm>
              <a:off x="4725144" y="5148064"/>
              <a:ext cx="18002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Chiudi il rubinetto mentre ti lavi i denti</a:t>
              </a:r>
              <a:endParaRPr lang="it-IT" sz="1200" dirty="0"/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404664" y="6156176"/>
            <a:ext cx="1944216" cy="2664296"/>
            <a:chOff x="404664" y="6156176"/>
            <a:chExt cx="1944216" cy="2664296"/>
          </a:xfrm>
        </p:grpSpPr>
        <p:sp>
          <p:nvSpPr>
            <p:cNvPr id="20" name="Rettangolo 19"/>
            <p:cNvSpPr/>
            <p:nvPr/>
          </p:nvSpPr>
          <p:spPr>
            <a:xfrm>
              <a:off x="404664" y="6156176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284" name="Picture 20" descr="Risultati immagini per rubinetto che gocciol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2696" y="6372200"/>
              <a:ext cx="1281113" cy="1281113"/>
            </a:xfrm>
            <a:prstGeom prst="rect">
              <a:avLst/>
            </a:prstGeom>
            <a:noFill/>
          </p:spPr>
        </p:pic>
        <p:sp>
          <p:nvSpPr>
            <p:cNvPr id="39" name="CasellaDiTesto 38"/>
            <p:cNvSpPr txBox="1"/>
            <p:nvPr/>
          </p:nvSpPr>
          <p:spPr>
            <a:xfrm>
              <a:off x="476672" y="8172400"/>
              <a:ext cx="18002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Chiudi il rubinetto mentre fai la barba</a:t>
              </a:r>
              <a:endParaRPr lang="it-IT" sz="1200" dirty="0"/>
            </a:p>
          </p:txBody>
        </p:sp>
      </p:grpSp>
      <p:cxnSp>
        <p:nvCxnSpPr>
          <p:cNvPr id="46" name="Connettore 1 45"/>
          <p:cNvCxnSpPr/>
          <p:nvPr/>
        </p:nvCxnSpPr>
        <p:spPr>
          <a:xfrm>
            <a:off x="8325544" y="6876256"/>
            <a:ext cx="576064" cy="216024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softEdge rad="112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uppo 51"/>
          <p:cNvGrpSpPr/>
          <p:nvPr/>
        </p:nvGrpSpPr>
        <p:grpSpPr>
          <a:xfrm>
            <a:off x="2564904" y="6156176"/>
            <a:ext cx="1944216" cy="2664296"/>
            <a:chOff x="2564904" y="6156176"/>
            <a:chExt cx="1944216" cy="2664296"/>
          </a:xfrm>
        </p:grpSpPr>
        <p:sp>
          <p:nvSpPr>
            <p:cNvPr id="21" name="Rettangolo 20"/>
            <p:cNvSpPr/>
            <p:nvPr/>
          </p:nvSpPr>
          <p:spPr>
            <a:xfrm>
              <a:off x="2564904" y="6156176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286" name="Picture 22" descr="Risultati immagini per disegno shampoo sotto la doccia"/>
            <p:cNvPicPr>
              <a:picLocks noChangeAspect="1" noChangeArrowheads="1"/>
            </p:cNvPicPr>
            <p:nvPr/>
          </p:nvPicPr>
          <p:blipFill>
            <a:blip r:embed="rId9" cstate="print"/>
            <a:srcRect l="10000" t="10000" r="10000" b="10000"/>
            <a:stretch>
              <a:fillRect/>
            </a:stretch>
          </p:blipFill>
          <p:spPr bwMode="auto">
            <a:xfrm>
              <a:off x="2708920" y="6300192"/>
              <a:ext cx="1656184" cy="16561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2" name="CasellaDiTesto 41"/>
            <p:cNvSpPr txBox="1"/>
            <p:nvPr/>
          </p:nvSpPr>
          <p:spPr>
            <a:xfrm>
              <a:off x="2636912" y="8244408"/>
              <a:ext cx="18002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Chiudi la doccia mentre ti insaponi</a:t>
              </a:r>
              <a:endParaRPr lang="it-IT" sz="1200" dirty="0"/>
            </a:p>
          </p:txBody>
        </p:sp>
        <p:cxnSp>
          <p:nvCxnSpPr>
            <p:cNvPr id="44" name="Connettore 1 43"/>
            <p:cNvCxnSpPr/>
            <p:nvPr/>
          </p:nvCxnSpPr>
          <p:spPr>
            <a:xfrm flipH="1">
              <a:off x="3429000" y="6372200"/>
              <a:ext cx="504056" cy="21602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 flipH="1" flipV="1">
              <a:off x="3573016" y="6372200"/>
              <a:ext cx="207640" cy="35165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88" name="Picture 24" descr="Risultati immagini per disegno shampoo sotto la docc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5144" y="6228184"/>
            <a:ext cx="1728192" cy="199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4" name="Connettore 1 53"/>
          <p:cNvCxnSpPr/>
          <p:nvPr/>
        </p:nvCxnSpPr>
        <p:spPr>
          <a:xfrm flipH="1">
            <a:off x="5301208" y="6588224"/>
            <a:ext cx="504056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 flipH="1" flipV="1">
            <a:off x="5445224" y="6588224"/>
            <a:ext cx="207640" cy="3516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4725144" y="8316416"/>
            <a:ext cx="1800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Chiudi la doccia mentre fai lo shampoo</a:t>
            </a:r>
            <a:endParaRPr lang="it-IT" sz="1200" dirty="0"/>
          </a:p>
        </p:txBody>
      </p:sp>
      <p:grpSp>
        <p:nvGrpSpPr>
          <p:cNvPr id="58" name="Gruppo 57"/>
          <p:cNvGrpSpPr/>
          <p:nvPr/>
        </p:nvGrpSpPr>
        <p:grpSpPr>
          <a:xfrm>
            <a:off x="404664" y="323528"/>
            <a:ext cx="1944216" cy="2653263"/>
            <a:chOff x="404664" y="323528"/>
            <a:chExt cx="1944216" cy="2653263"/>
          </a:xfrm>
        </p:grpSpPr>
        <p:grpSp>
          <p:nvGrpSpPr>
            <p:cNvPr id="7" name="Gruppo 6"/>
            <p:cNvGrpSpPr/>
            <p:nvPr/>
          </p:nvGrpSpPr>
          <p:grpSpPr>
            <a:xfrm>
              <a:off x="404664" y="323528"/>
              <a:ext cx="1944216" cy="2653263"/>
              <a:chOff x="3573016" y="539552"/>
              <a:chExt cx="1944216" cy="2653263"/>
            </a:xfrm>
          </p:grpSpPr>
          <p:pic>
            <p:nvPicPr>
              <p:cNvPr id="11266" name="Picture 2" descr="Risultati immagini per rubinetto che gocciola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r="18764"/>
              <a:stretch>
                <a:fillRect/>
              </a:stretch>
            </p:blipFill>
            <p:spPr bwMode="auto">
              <a:xfrm>
                <a:off x="3573016" y="539552"/>
                <a:ext cx="1930374" cy="23762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5" name="CasellaDiTesto 4"/>
              <p:cNvSpPr txBox="1"/>
              <p:nvPr/>
            </p:nvSpPr>
            <p:spPr>
              <a:xfrm>
                <a:off x="3573016" y="2915816"/>
                <a:ext cx="1944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/>
                  <a:t>Controllare perdite rubinetti</a:t>
                </a:r>
                <a:endParaRPr lang="it-IT" sz="1200" dirty="0"/>
              </a:p>
            </p:txBody>
          </p:sp>
        </p:grpSp>
        <p:pic>
          <p:nvPicPr>
            <p:cNvPr id="11268" name="Picture 4" descr="Risultati immagini per disegno idraulico aggiusta rubinetto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6672" y="467544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57" name="Rettangolo 56"/>
            <p:cNvSpPr/>
            <p:nvPr/>
          </p:nvSpPr>
          <p:spPr>
            <a:xfrm>
              <a:off x="548680" y="395536"/>
              <a:ext cx="288032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1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Rettangolo 60"/>
          <p:cNvSpPr/>
          <p:nvPr/>
        </p:nvSpPr>
        <p:spPr>
          <a:xfrm>
            <a:off x="2636912" y="395536"/>
            <a:ext cx="2880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2" name="Rettangolo 61"/>
          <p:cNvSpPr/>
          <p:nvPr/>
        </p:nvSpPr>
        <p:spPr>
          <a:xfrm>
            <a:off x="4797152" y="395536"/>
            <a:ext cx="2880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3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476672" y="3275856"/>
            <a:ext cx="2880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4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4149080" y="3275856"/>
            <a:ext cx="2880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5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4725144" y="3275856"/>
            <a:ext cx="2880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6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476672" y="6228184"/>
            <a:ext cx="2880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7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2636912" y="6228184"/>
            <a:ext cx="2880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8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8" name="Rettangolo 67"/>
          <p:cNvSpPr/>
          <p:nvPr/>
        </p:nvSpPr>
        <p:spPr>
          <a:xfrm>
            <a:off x="4725144" y="6228184"/>
            <a:ext cx="2880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9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9" name="Rettangolo 68"/>
          <p:cNvSpPr/>
          <p:nvPr/>
        </p:nvSpPr>
        <p:spPr>
          <a:xfrm>
            <a:off x="-1323528" y="6444208"/>
            <a:ext cx="2880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/>
          <p:cNvGrpSpPr/>
          <p:nvPr/>
        </p:nvGrpSpPr>
        <p:grpSpPr>
          <a:xfrm>
            <a:off x="260648" y="3059832"/>
            <a:ext cx="1944216" cy="2664296"/>
            <a:chOff x="260648" y="3059832"/>
            <a:chExt cx="1944216" cy="2664296"/>
          </a:xfrm>
        </p:grpSpPr>
        <p:sp>
          <p:nvSpPr>
            <p:cNvPr id="3" name="Rettangolo 2"/>
            <p:cNvSpPr/>
            <p:nvPr/>
          </p:nvSpPr>
          <p:spPr>
            <a:xfrm>
              <a:off x="260648" y="3059832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344" name="Picture 8" descr="Risultati immagini per riusare acqua scarico lavandin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2696" y="3203848"/>
              <a:ext cx="1196752" cy="1277644"/>
            </a:xfrm>
            <a:prstGeom prst="rect">
              <a:avLst/>
            </a:prstGeom>
            <a:noFill/>
          </p:spPr>
        </p:pic>
        <p:sp>
          <p:nvSpPr>
            <p:cNvPr id="21" name="CasellaDiTesto 20"/>
            <p:cNvSpPr txBox="1"/>
            <p:nvPr/>
          </p:nvSpPr>
          <p:spPr>
            <a:xfrm>
              <a:off x="332656" y="4860032"/>
              <a:ext cx="18002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Riusare l’acqua di cottura della pasta per insaponare stoviglie</a:t>
              </a:r>
              <a:endParaRPr lang="it-IT" sz="1200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260648" y="251520"/>
            <a:ext cx="1944216" cy="2664296"/>
            <a:chOff x="260648" y="251520"/>
            <a:chExt cx="1944216" cy="2664296"/>
          </a:xfrm>
        </p:grpSpPr>
        <p:sp>
          <p:nvSpPr>
            <p:cNvPr id="2" name="Rettangolo 1"/>
            <p:cNvSpPr/>
            <p:nvPr/>
          </p:nvSpPr>
          <p:spPr>
            <a:xfrm>
              <a:off x="260648" y="251520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338" name="Picture 2" descr="Risultati immagini per rubinetto che gocciol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2656" y="323528"/>
              <a:ext cx="1765858" cy="18722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CasellaDiTesto 11"/>
            <p:cNvSpPr txBox="1"/>
            <p:nvPr/>
          </p:nvSpPr>
          <p:spPr>
            <a:xfrm>
              <a:off x="332656" y="2267744"/>
              <a:ext cx="18002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Usa lo scarico differenziato</a:t>
              </a:r>
              <a:endParaRPr lang="it-IT" sz="1200" dirty="0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2492896" y="251520"/>
            <a:ext cx="1944216" cy="2664296"/>
            <a:chOff x="2492896" y="251520"/>
            <a:chExt cx="1944216" cy="2664296"/>
          </a:xfrm>
        </p:grpSpPr>
        <p:sp>
          <p:nvSpPr>
            <p:cNvPr id="5" name="Rettangolo 4"/>
            <p:cNvSpPr/>
            <p:nvPr/>
          </p:nvSpPr>
          <p:spPr>
            <a:xfrm>
              <a:off x="2492896" y="251520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340" name="Picture 4" descr="Risultati immagini per rubinetto che gocciol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6912" y="323528"/>
              <a:ext cx="1584176" cy="15065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CasellaDiTesto 13"/>
            <p:cNvSpPr txBox="1"/>
            <p:nvPr/>
          </p:nvSpPr>
          <p:spPr>
            <a:xfrm>
              <a:off x="2564904" y="2267744"/>
              <a:ext cx="18002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Riduci la capacità della cassetta di scarico</a:t>
              </a:r>
              <a:endParaRPr lang="it-IT" sz="1200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4581128" y="323528"/>
            <a:ext cx="1944216" cy="2664296"/>
            <a:chOff x="4581128" y="323528"/>
            <a:chExt cx="1944216" cy="2664296"/>
          </a:xfrm>
        </p:grpSpPr>
        <p:sp>
          <p:nvSpPr>
            <p:cNvPr id="8" name="Rettangolo 7"/>
            <p:cNvSpPr/>
            <p:nvPr/>
          </p:nvSpPr>
          <p:spPr>
            <a:xfrm>
              <a:off x="4581128" y="323528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342" name="Picture 6" descr="Risultati immagini per riusare acqua domestic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5144" y="467544"/>
              <a:ext cx="1709738" cy="15128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CasellaDiTesto 17"/>
            <p:cNvSpPr txBox="1"/>
            <p:nvPr/>
          </p:nvSpPr>
          <p:spPr>
            <a:xfrm>
              <a:off x="4653136" y="2195736"/>
              <a:ext cx="18002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Riusare l’acqua di scarico del lavandino, per scarico wc</a:t>
              </a:r>
              <a:endParaRPr lang="it-IT" sz="1200" dirty="0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2492896" y="3059832"/>
            <a:ext cx="1944216" cy="2664296"/>
            <a:chOff x="2492896" y="3059832"/>
            <a:chExt cx="1944216" cy="2664296"/>
          </a:xfrm>
        </p:grpSpPr>
        <p:sp>
          <p:nvSpPr>
            <p:cNvPr id="6" name="Rettangolo 5"/>
            <p:cNvSpPr/>
            <p:nvPr/>
          </p:nvSpPr>
          <p:spPr>
            <a:xfrm>
              <a:off x="2492896" y="3059832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6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2636912" y="3203848"/>
              <a:ext cx="1728000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CasellaDiTesto 23"/>
            <p:cNvSpPr txBox="1"/>
            <p:nvPr/>
          </p:nvSpPr>
          <p:spPr>
            <a:xfrm>
              <a:off x="2564904" y="5004048"/>
              <a:ext cx="18002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Riusare l’acqua piovana per innaffiare  le piante</a:t>
              </a:r>
              <a:endParaRPr lang="it-IT" sz="1200" dirty="0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4581128" y="3131840"/>
            <a:ext cx="1944216" cy="2664296"/>
            <a:chOff x="4581128" y="3131840"/>
            <a:chExt cx="1944216" cy="2664296"/>
          </a:xfrm>
        </p:grpSpPr>
        <p:sp>
          <p:nvSpPr>
            <p:cNvPr id="9" name="Rettangolo 8"/>
            <p:cNvSpPr/>
            <p:nvPr/>
          </p:nvSpPr>
          <p:spPr>
            <a:xfrm>
              <a:off x="4581128" y="3131840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7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725144" y="3275855"/>
              <a:ext cx="1656184" cy="17880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CasellaDiTesto 26"/>
            <p:cNvSpPr txBox="1"/>
            <p:nvPr/>
          </p:nvSpPr>
          <p:spPr>
            <a:xfrm>
              <a:off x="4653136" y="5076056"/>
              <a:ext cx="18002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Usare la lavatrice solo a pieno carico</a:t>
              </a:r>
              <a:endParaRPr lang="it-IT" sz="1200" dirty="0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260648" y="6012160"/>
            <a:ext cx="1944216" cy="2664296"/>
            <a:chOff x="260648" y="6012160"/>
            <a:chExt cx="1944216" cy="2664296"/>
          </a:xfrm>
        </p:grpSpPr>
        <p:sp>
          <p:nvSpPr>
            <p:cNvPr id="4" name="Rettangolo 3"/>
            <p:cNvSpPr/>
            <p:nvPr/>
          </p:nvSpPr>
          <p:spPr>
            <a:xfrm>
              <a:off x="260648" y="6012160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8" cstate="print">
              <a:alphaModFix/>
              <a:lum/>
            </a:blip>
            <a:srcRect l="12761" t="25625" r="13256"/>
            <a:stretch>
              <a:fillRect/>
            </a:stretch>
          </p:blipFill>
          <p:spPr>
            <a:xfrm>
              <a:off x="404664" y="6084168"/>
              <a:ext cx="1652685" cy="1512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CasellaDiTesto 31"/>
            <p:cNvSpPr txBox="1"/>
            <p:nvPr/>
          </p:nvSpPr>
          <p:spPr>
            <a:xfrm>
              <a:off x="332656" y="7668344"/>
              <a:ext cx="18002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Raccogliere e filtrare acqua scarico lavandino e riutilizzarla per lavori domestici/lavaggio auto</a:t>
              </a:r>
              <a:endParaRPr lang="it-IT" sz="1200" dirty="0"/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2492896" y="6012160"/>
            <a:ext cx="1944216" cy="2664296"/>
            <a:chOff x="2492896" y="6012160"/>
            <a:chExt cx="1944216" cy="2664296"/>
          </a:xfrm>
        </p:grpSpPr>
        <p:sp>
          <p:nvSpPr>
            <p:cNvPr id="7" name="Rettangolo 6"/>
            <p:cNvSpPr/>
            <p:nvPr/>
          </p:nvSpPr>
          <p:spPr>
            <a:xfrm>
              <a:off x="2492896" y="6012160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4" name="Immagine 33"/>
            <p:cNvPicPr>
              <a:picLocks noChangeAspect="1"/>
            </p:cNvPicPr>
            <p:nvPr/>
          </p:nvPicPr>
          <p:blipFill>
            <a:blip r:embed="rId9" cstate="print">
              <a:alphaModFix/>
              <a:lum/>
            </a:blip>
            <a:srcRect/>
            <a:stretch>
              <a:fillRect/>
            </a:stretch>
          </p:blipFill>
          <p:spPr>
            <a:xfrm rot="95400">
              <a:off x="2648132" y="6177793"/>
              <a:ext cx="1574528" cy="11824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CasellaDiTesto 34"/>
            <p:cNvSpPr txBox="1"/>
            <p:nvPr/>
          </p:nvSpPr>
          <p:spPr>
            <a:xfrm>
              <a:off x="2564904" y="7812360"/>
              <a:ext cx="18002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Per lavare i denti riempi un bicchiere d’acqua e chiudi il rubinetto</a:t>
              </a:r>
              <a:endParaRPr lang="it-IT" sz="1200" dirty="0"/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4581128" y="6084168"/>
            <a:ext cx="1944216" cy="2664296"/>
            <a:chOff x="4581128" y="6084168"/>
            <a:chExt cx="1944216" cy="2664296"/>
          </a:xfrm>
        </p:grpSpPr>
        <p:sp>
          <p:nvSpPr>
            <p:cNvPr id="10" name="Rettangolo 9"/>
            <p:cNvSpPr/>
            <p:nvPr/>
          </p:nvSpPr>
          <p:spPr>
            <a:xfrm>
              <a:off x="4581128" y="6084168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7" name="Immagine 36"/>
            <p:cNvPicPr>
              <a:picLocks noChangeAspect="1"/>
            </p:cNvPicPr>
            <p:nvPr/>
          </p:nvPicPr>
          <p:blipFill>
            <a:blip r:embed="rId10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653136" y="6156176"/>
              <a:ext cx="1800000" cy="129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CasellaDiTesto 37"/>
            <p:cNvSpPr txBox="1"/>
            <p:nvPr/>
          </p:nvSpPr>
          <p:spPr>
            <a:xfrm>
              <a:off x="4653136" y="7956376"/>
              <a:ext cx="18002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Ridurre la pressione del getto d’acqua quando ci si sciacqua le mani</a:t>
              </a:r>
              <a:endParaRPr lang="it-IT" sz="1200" dirty="0"/>
            </a:p>
          </p:txBody>
        </p:sp>
      </p:grpSp>
      <p:sp>
        <p:nvSpPr>
          <p:cNvPr id="40" name="Rettangolo 39"/>
          <p:cNvSpPr/>
          <p:nvPr/>
        </p:nvSpPr>
        <p:spPr>
          <a:xfrm>
            <a:off x="332656" y="323528"/>
            <a:ext cx="5040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10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332656" y="3131840"/>
            <a:ext cx="4320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13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332656" y="6156176"/>
            <a:ext cx="43204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16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2636912" y="395536"/>
            <a:ext cx="5040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11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2636912" y="3131840"/>
            <a:ext cx="4320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14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2564904" y="6084168"/>
            <a:ext cx="4320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17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4653136" y="6156176"/>
            <a:ext cx="5040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18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4653136" y="3203848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15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4725144" y="395536"/>
            <a:ext cx="4320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12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404664" y="971600"/>
            <a:ext cx="1944216" cy="2664296"/>
            <a:chOff x="404664" y="971600"/>
            <a:chExt cx="1944216" cy="2664296"/>
          </a:xfrm>
        </p:grpSpPr>
        <p:sp>
          <p:nvSpPr>
            <p:cNvPr id="5" name="Rettangolo 4"/>
            <p:cNvSpPr/>
            <p:nvPr/>
          </p:nvSpPr>
          <p:spPr>
            <a:xfrm>
              <a:off x="404664" y="971600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 cstate="print">
              <a:alphaModFix/>
              <a:lum/>
            </a:blip>
            <a:srcRect t="47376"/>
            <a:stretch>
              <a:fillRect/>
            </a:stretch>
          </p:blipFill>
          <p:spPr>
            <a:xfrm>
              <a:off x="476672" y="1187624"/>
              <a:ext cx="1800000" cy="7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CasellaDiTesto 11"/>
            <p:cNvSpPr txBox="1"/>
            <p:nvPr/>
          </p:nvSpPr>
          <p:spPr>
            <a:xfrm>
              <a:off x="476672" y="2771800"/>
              <a:ext cx="18002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Riusare acqua di risciacquo delle stoviglie per scarico w.c.</a:t>
              </a:r>
              <a:endParaRPr lang="it-IT" sz="1200" dirty="0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2492896" y="971600"/>
            <a:ext cx="1944216" cy="2664296"/>
            <a:chOff x="2492896" y="971600"/>
            <a:chExt cx="1944216" cy="2664296"/>
          </a:xfrm>
        </p:grpSpPr>
        <p:sp>
          <p:nvSpPr>
            <p:cNvPr id="6" name="Rettangolo 5"/>
            <p:cNvSpPr/>
            <p:nvPr/>
          </p:nvSpPr>
          <p:spPr>
            <a:xfrm>
              <a:off x="2492896" y="971600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2636912" y="1043608"/>
              <a:ext cx="1728000" cy="15904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CasellaDiTesto 14"/>
            <p:cNvSpPr txBox="1"/>
            <p:nvPr/>
          </p:nvSpPr>
          <p:spPr>
            <a:xfrm>
              <a:off x="2564904" y="2771800"/>
              <a:ext cx="18002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Raccogliere e riutilizzare acqua piovana</a:t>
              </a:r>
              <a:endParaRPr lang="it-IT" sz="1200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4581128" y="971600"/>
            <a:ext cx="1944216" cy="2664296"/>
            <a:chOff x="4581128" y="971600"/>
            <a:chExt cx="1944216" cy="2664296"/>
          </a:xfrm>
        </p:grpSpPr>
        <p:sp>
          <p:nvSpPr>
            <p:cNvPr id="7" name="Rettangolo 6"/>
            <p:cNvSpPr/>
            <p:nvPr/>
          </p:nvSpPr>
          <p:spPr>
            <a:xfrm>
              <a:off x="4581128" y="971600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Immagine 24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 l="16979" r="3746" b="7127"/>
            <a:stretch>
              <a:fillRect/>
            </a:stretch>
          </p:blipFill>
          <p:spPr>
            <a:xfrm>
              <a:off x="4797152" y="1043608"/>
              <a:ext cx="1584179" cy="17630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CasellaDiTesto 17"/>
            <p:cNvSpPr txBox="1"/>
            <p:nvPr/>
          </p:nvSpPr>
          <p:spPr>
            <a:xfrm>
              <a:off x="4653136" y="2915816"/>
              <a:ext cx="18002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Riutilizzare acqua dell’asciugatrice per lavori domestici</a:t>
              </a:r>
              <a:endParaRPr lang="it-IT" sz="1200" dirty="0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260648" y="6012160"/>
            <a:ext cx="1944216" cy="2664296"/>
            <a:chOff x="260648" y="6012160"/>
            <a:chExt cx="1944216" cy="2664296"/>
          </a:xfrm>
        </p:grpSpPr>
        <p:pic>
          <p:nvPicPr>
            <p:cNvPr id="15364" name="Picture 4" descr="Risultati immagini per riusare acqua di condensa dei condizionatori per stirar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6712" y="6804248"/>
              <a:ext cx="936104" cy="936104"/>
            </a:xfrm>
            <a:prstGeom prst="rect">
              <a:avLst/>
            </a:prstGeom>
            <a:noFill/>
          </p:spPr>
        </p:pic>
        <p:sp>
          <p:nvSpPr>
            <p:cNvPr id="2" name="Rettangolo 1"/>
            <p:cNvSpPr/>
            <p:nvPr/>
          </p:nvSpPr>
          <p:spPr>
            <a:xfrm>
              <a:off x="260648" y="6012160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362" name="Picture 2" descr="Risultati immagini per riusare acqua di condensa dei condizionatori per stirar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2656" y="6084168"/>
              <a:ext cx="1584176" cy="828873"/>
            </a:xfrm>
            <a:prstGeom prst="rect">
              <a:avLst/>
            </a:prstGeom>
            <a:noFill/>
          </p:spPr>
        </p:pic>
        <p:sp>
          <p:nvSpPr>
            <p:cNvPr id="23" name="CasellaDiTesto 22"/>
            <p:cNvSpPr txBox="1"/>
            <p:nvPr/>
          </p:nvSpPr>
          <p:spPr>
            <a:xfrm>
              <a:off x="332656" y="7740352"/>
              <a:ext cx="18002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Riusare acqua di condensa dei condizionatori per ferro da stiro.</a:t>
              </a:r>
              <a:endParaRPr lang="it-IT" sz="1200" dirty="0"/>
            </a:p>
          </p:txBody>
        </p:sp>
        <p:sp>
          <p:nvSpPr>
            <p:cNvPr id="24" name="Freccia angolare in su 23"/>
            <p:cNvSpPr/>
            <p:nvPr/>
          </p:nvSpPr>
          <p:spPr>
            <a:xfrm rot="10800000" flipH="1">
              <a:off x="1636785" y="6524202"/>
              <a:ext cx="360040" cy="360040"/>
            </a:xfrm>
            <a:prstGeom prst="bentUpArrow">
              <a:avLst>
                <a:gd name="adj1" fmla="val 25000"/>
                <a:gd name="adj2" fmla="val 26649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2348880" y="6012160"/>
            <a:ext cx="1944216" cy="2664296"/>
            <a:chOff x="2348880" y="6012160"/>
            <a:chExt cx="1944216" cy="2664296"/>
          </a:xfrm>
        </p:grpSpPr>
        <p:sp>
          <p:nvSpPr>
            <p:cNvPr id="3" name="Rettangolo 2"/>
            <p:cNvSpPr/>
            <p:nvPr/>
          </p:nvSpPr>
          <p:spPr>
            <a:xfrm>
              <a:off x="2348880" y="6012160"/>
              <a:ext cx="1944216" cy="266429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7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2420888" y="6156176"/>
              <a:ext cx="1800000" cy="1482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CasellaDiTesto 26"/>
            <p:cNvSpPr txBox="1"/>
            <p:nvPr/>
          </p:nvSpPr>
          <p:spPr>
            <a:xfrm>
              <a:off x="2420888" y="8028384"/>
              <a:ext cx="18002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/>
                <a:t>Usare la lavastoviglie solo a pieno carico</a:t>
              </a:r>
              <a:endParaRPr lang="it-IT" sz="1200" dirty="0"/>
            </a:p>
          </p:txBody>
        </p:sp>
      </p:grpSp>
      <p:sp>
        <p:nvSpPr>
          <p:cNvPr id="29" name="Rettangolo 28"/>
          <p:cNvSpPr/>
          <p:nvPr/>
        </p:nvSpPr>
        <p:spPr>
          <a:xfrm>
            <a:off x="332656" y="6084168"/>
            <a:ext cx="4320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22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420888" y="6084168"/>
            <a:ext cx="57606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23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476672" y="1043608"/>
            <a:ext cx="4320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19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2564904" y="3275856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20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4653136" y="1043608"/>
            <a:ext cx="5040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21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199</Words>
  <Application>Microsoft Office PowerPoint</Application>
  <PresentationFormat>Presentazione su schermo (4:3)</PresentationFormat>
  <Paragraphs>47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angela</dc:creator>
  <cp:lastModifiedBy>angela</cp:lastModifiedBy>
  <cp:revision>11</cp:revision>
  <dcterms:created xsi:type="dcterms:W3CDTF">2016-10-25T06:51:03Z</dcterms:created>
  <dcterms:modified xsi:type="dcterms:W3CDTF">2016-10-25T08:52:12Z</dcterms:modified>
</cp:coreProperties>
</file>